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7" r:id="rId8"/>
    <p:sldId id="262" r:id="rId9"/>
    <p:sldId id="263" r:id="rId10"/>
    <p:sldId id="264"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11.jpeg>
</file>

<file path=ppt/media/image12.jpeg>
</file>

<file path=ppt/media/image13.png>
</file>

<file path=ppt/media/image14.jpeg>
</file>

<file path=ppt/media/image15.jpeg>
</file>

<file path=ppt/media/image2.jpeg>
</file>

<file path=ppt/media/image3.jpe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64BDB-6D70-F890-83B5-26FD4D856D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21734D4-33C7-B9AC-4E56-BD7E71F08A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D49ECF-396F-6FC9-04C5-8B44C2022C2D}"/>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5" name="Footer Placeholder 4">
            <a:extLst>
              <a:ext uri="{FF2B5EF4-FFF2-40B4-BE49-F238E27FC236}">
                <a16:creationId xmlns:a16="http://schemas.microsoft.com/office/drawing/2014/main" id="{D885A59F-21D2-4600-D614-C660EC22D8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FEFA12-F1CB-F67E-6669-16A9FCECB2BB}"/>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780570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3F4A1-C5F2-46A3-C3F2-E5277C0564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5ED77D-C279-867C-3061-FC58CC8A87E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7FDF28-F689-8217-E706-535B4F1CC4C9}"/>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5" name="Footer Placeholder 4">
            <a:extLst>
              <a:ext uri="{FF2B5EF4-FFF2-40B4-BE49-F238E27FC236}">
                <a16:creationId xmlns:a16="http://schemas.microsoft.com/office/drawing/2014/main" id="{A51D0CC5-6F03-5039-CC11-CC2B3C5E87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43DA10-28B2-DEA7-3CE7-149D971FF015}"/>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652148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3CA8AE-2D99-4481-5BBE-98B72605EF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FE85DD-8584-82E6-F59D-67A21E5869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1F0AFB-3DF1-07CC-EA12-B4989A3ABC0F}"/>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5" name="Footer Placeholder 4">
            <a:extLst>
              <a:ext uri="{FF2B5EF4-FFF2-40B4-BE49-F238E27FC236}">
                <a16:creationId xmlns:a16="http://schemas.microsoft.com/office/drawing/2014/main" id="{9865037F-23B5-6AEF-306D-2E6BD5B93D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388E76-56A4-7924-E177-41C7E027D542}"/>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11206283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32306-F3B9-2715-9E4E-8C7E76C416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DC227D-978A-8954-0145-EC4C0F9EAA4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31D21C-0EB4-A600-E628-26321AC55761}"/>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5" name="Footer Placeholder 4">
            <a:extLst>
              <a:ext uri="{FF2B5EF4-FFF2-40B4-BE49-F238E27FC236}">
                <a16:creationId xmlns:a16="http://schemas.microsoft.com/office/drawing/2014/main" id="{D1C42374-8AFD-B9B2-78B3-5FF874AC95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C721F1-221E-3923-D309-AA4BDB8379AD}"/>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3457437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46AFF-6622-2674-BB8A-D42894152E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4E3951-8574-B98D-F982-E84A2C7A3A6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6750FB-9541-622B-5FA2-00EF8A81801E}"/>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5" name="Footer Placeholder 4">
            <a:extLst>
              <a:ext uri="{FF2B5EF4-FFF2-40B4-BE49-F238E27FC236}">
                <a16:creationId xmlns:a16="http://schemas.microsoft.com/office/drawing/2014/main" id="{AB799A6C-C2C2-5181-0943-342C6E5AE3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80AA1D-CC35-EF39-5E21-804AFB05798E}"/>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1737070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97344-048B-0DDF-E9D6-9B26160562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346FEA-2751-E393-CFA6-D7AD28955B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24A03C1-649D-17B9-E113-8451D0A15F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EF5C67-D306-93AB-590E-82CBD30B17A3}"/>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6" name="Footer Placeholder 5">
            <a:extLst>
              <a:ext uri="{FF2B5EF4-FFF2-40B4-BE49-F238E27FC236}">
                <a16:creationId xmlns:a16="http://schemas.microsoft.com/office/drawing/2014/main" id="{0D356A12-5B56-AC6C-8B3A-F88DB2F81E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3A4AF0-B32D-41A9-D105-779E186A3663}"/>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2252868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4359C-3D2A-DBD6-6664-507B3579ADB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1BB6E7-2FEF-BDE7-8C82-2D247BF889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5A1B7D-961A-623E-C7E4-46333B583A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C813A6D-1A2B-3DB1-3BFF-68A1EBBEFC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C155E8-07AA-CDAC-2EC0-109FEC2059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015B378-F64C-CC7A-F501-7C566820B98C}"/>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8" name="Footer Placeholder 7">
            <a:extLst>
              <a:ext uri="{FF2B5EF4-FFF2-40B4-BE49-F238E27FC236}">
                <a16:creationId xmlns:a16="http://schemas.microsoft.com/office/drawing/2014/main" id="{5C0E0502-1E84-5CE2-7958-F4BBD98203A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A60879-12C9-94B3-A01E-912E79C26E40}"/>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2519281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C4CC8-6324-2A97-CD0A-80232B950C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361B2D3-8BAA-1AC3-0D59-197502092A04}"/>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4" name="Footer Placeholder 3">
            <a:extLst>
              <a:ext uri="{FF2B5EF4-FFF2-40B4-BE49-F238E27FC236}">
                <a16:creationId xmlns:a16="http://schemas.microsoft.com/office/drawing/2014/main" id="{61C1F92B-34D6-0209-85A2-0C99E6F8FD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C96303-BDF4-94EB-B698-F3A2D8DD5DB0}"/>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1530418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6D4230-1FD2-89CA-1BEF-AEA477510541}"/>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3" name="Footer Placeholder 2">
            <a:extLst>
              <a:ext uri="{FF2B5EF4-FFF2-40B4-BE49-F238E27FC236}">
                <a16:creationId xmlns:a16="http://schemas.microsoft.com/office/drawing/2014/main" id="{050A06F9-8C8D-5E96-A723-29E005B481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D9A750-A067-BED4-49C5-1E08101F412E}"/>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4254003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8DCBE-62BD-1DF3-FA04-0373E23A8D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56E9F8-03C1-EB6D-2584-771B255211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BFEB63D-7FFE-C743-DCCB-11F9D0590A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FBF33F-DD61-3EB4-4BA4-FAF33EC03C59}"/>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6" name="Footer Placeholder 5">
            <a:extLst>
              <a:ext uri="{FF2B5EF4-FFF2-40B4-BE49-F238E27FC236}">
                <a16:creationId xmlns:a16="http://schemas.microsoft.com/office/drawing/2014/main" id="{E5E758D1-82C1-812F-1F31-1A2F4ED370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8C8CEB-D236-C909-77AE-CAB36D2EB7C2}"/>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588320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8686A-38F4-D5C4-2ECB-A0556B74CB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7150F65-0AC1-23F2-C752-C2F33DDE18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FF3EAC2-0C6F-A9C6-5DEB-55B34B3AFA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D9A51C-5C35-4275-C8CB-D7636C04584F}"/>
              </a:ext>
            </a:extLst>
          </p:cNvPr>
          <p:cNvSpPr>
            <a:spLocks noGrp="1"/>
          </p:cNvSpPr>
          <p:nvPr>
            <p:ph type="dt" sz="half" idx="10"/>
          </p:nvPr>
        </p:nvSpPr>
        <p:spPr/>
        <p:txBody>
          <a:bodyPr/>
          <a:lstStyle/>
          <a:p>
            <a:fld id="{AD5C11EB-C4DD-4E61-A34D-9AAF15934F52}" type="datetimeFigureOut">
              <a:rPr lang="en-US" smtClean="0"/>
              <a:t>3/26/2024</a:t>
            </a:fld>
            <a:endParaRPr lang="en-US"/>
          </a:p>
        </p:txBody>
      </p:sp>
      <p:sp>
        <p:nvSpPr>
          <p:cNvPr id="6" name="Footer Placeholder 5">
            <a:extLst>
              <a:ext uri="{FF2B5EF4-FFF2-40B4-BE49-F238E27FC236}">
                <a16:creationId xmlns:a16="http://schemas.microsoft.com/office/drawing/2014/main" id="{26BC26D3-51E5-FCB8-4786-A36296253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EC2A67-4416-B182-A1F2-AFD98C1FB71E}"/>
              </a:ext>
            </a:extLst>
          </p:cNvPr>
          <p:cNvSpPr>
            <a:spLocks noGrp="1"/>
          </p:cNvSpPr>
          <p:nvPr>
            <p:ph type="sldNum" sz="quarter" idx="12"/>
          </p:nvPr>
        </p:nvSpPr>
        <p:spPr/>
        <p:txBody>
          <a:bodyPr/>
          <a:lstStyle/>
          <a:p>
            <a:fld id="{1A5B6A84-5D1E-4626-8A2F-4E1F5E7210B8}" type="slidenum">
              <a:rPr lang="en-US" smtClean="0"/>
              <a:t>‹#›</a:t>
            </a:fld>
            <a:endParaRPr lang="en-US"/>
          </a:p>
        </p:txBody>
      </p:sp>
    </p:spTree>
    <p:extLst>
      <p:ext uri="{BB962C8B-B14F-4D97-AF65-F5344CB8AC3E}">
        <p14:creationId xmlns:p14="http://schemas.microsoft.com/office/powerpoint/2010/main" val="3754866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0AB9CD9-1B89-7118-BD33-2C0824848A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3C644C-765A-CDE4-37BD-DA284BDB4E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D5A746-8F89-44A3-D4D4-C810F090FD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D5C11EB-C4DD-4E61-A34D-9AAF15934F52}" type="datetimeFigureOut">
              <a:rPr lang="en-US" smtClean="0"/>
              <a:t>3/26/2024</a:t>
            </a:fld>
            <a:endParaRPr lang="en-US"/>
          </a:p>
        </p:txBody>
      </p:sp>
      <p:sp>
        <p:nvSpPr>
          <p:cNvPr id="5" name="Footer Placeholder 4">
            <a:extLst>
              <a:ext uri="{FF2B5EF4-FFF2-40B4-BE49-F238E27FC236}">
                <a16:creationId xmlns:a16="http://schemas.microsoft.com/office/drawing/2014/main" id="{9BAC469A-C19D-B399-0C7E-E219990368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C5F0C96-6869-5757-032C-6CE854C1D5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A5B6A84-5D1E-4626-8A2F-4E1F5E7210B8}" type="slidenum">
              <a:rPr lang="en-US" smtClean="0"/>
              <a:t>‹#›</a:t>
            </a:fld>
            <a:endParaRPr lang="en-US"/>
          </a:p>
        </p:txBody>
      </p:sp>
    </p:spTree>
    <p:extLst>
      <p:ext uri="{BB962C8B-B14F-4D97-AF65-F5344CB8AC3E}">
        <p14:creationId xmlns:p14="http://schemas.microsoft.com/office/powerpoint/2010/main" val="37775536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slideLayout" Target="../slideLayouts/slideLayout2.xml"/><Relationship Id="rId1" Type="http://schemas.openxmlformats.org/officeDocument/2006/relationships/video" Target="https://www.youtube.com/embed/uuQwjbCAFlE?feature=oembe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Beyond 2040 - EDA analysis warns on future warfare trends and technology  imperatives for European defence">
            <a:extLst>
              <a:ext uri="{FF2B5EF4-FFF2-40B4-BE49-F238E27FC236}">
                <a16:creationId xmlns:a16="http://schemas.microsoft.com/office/drawing/2014/main" id="{64F5FE3D-64B0-771B-5C19-6AEDAD53475C}"/>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1682" b="4048"/>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494D839-34C5-75D2-5C02-2C9F80B8DBA1}"/>
              </a:ext>
            </a:extLst>
          </p:cNvPr>
          <p:cNvSpPr>
            <a:spLocks noGrp="1"/>
          </p:cNvSpPr>
          <p:nvPr>
            <p:ph type="ctrTitle"/>
          </p:nvPr>
        </p:nvSpPr>
        <p:spPr>
          <a:xfrm>
            <a:off x="1524000" y="1122362"/>
            <a:ext cx="9144000" cy="2900518"/>
          </a:xfrm>
        </p:spPr>
        <p:txBody>
          <a:bodyPr>
            <a:normAutofit/>
          </a:bodyPr>
          <a:lstStyle/>
          <a:p>
            <a:r>
              <a:rPr lang="en-US">
                <a:solidFill>
                  <a:srgbClr val="FFFFFF"/>
                </a:solidFill>
              </a:rPr>
              <a:t>Military Technology</a:t>
            </a:r>
          </a:p>
        </p:txBody>
      </p:sp>
      <p:sp>
        <p:nvSpPr>
          <p:cNvPr id="3" name="Subtitle 2">
            <a:extLst>
              <a:ext uri="{FF2B5EF4-FFF2-40B4-BE49-F238E27FC236}">
                <a16:creationId xmlns:a16="http://schemas.microsoft.com/office/drawing/2014/main" id="{B7763F78-1E7E-3C0F-A34E-A764D10B9AF1}"/>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The Uses and History</a:t>
            </a:r>
          </a:p>
        </p:txBody>
      </p:sp>
    </p:spTree>
    <p:extLst>
      <p:ext uri="{BB962C8B-B14F-4D97-AF65-F5344CB8AC3E}">
        <p14:creationId xmlns:p14="http://schemas.microsoft.com/office/powerpoint/2010/main" val="49050775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9"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Why the Powerful 'SeaGuardian' UAV is a Game Changer | JAPAN Forward">
            <a:extLst>
              <a:ext uri="{FF2B5EF4-FFF2-40B4-BE49-F238E27FC236}">
                <a16:creationId xmlns:a16="http://schemas.microsoft.com/office/drawing/2014/main" id="{FCD8E19E-E6AC-6BC8-C323-260299209F3C}"/>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t="6250"/>
          <a:stretch/>
        </p:blipFill>
        <p:spPr bwMode="auto">
          <a:xfrm>
            <a:off x="20" y="10"/>
            <a:ext cx="12191979"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9ADFD67-4974-615D-5316-641876C88975}"/>
              </a:ext>
            </a:extLst>
          </p:cNvPr>
          <p:cNvSpPr>
            <a:spLocks noGrp="1"/>
          </p:cNvSpPr>
          <p:nvPr>
            <p:ph type="title"/>
          </p:nvPr>
        </p:nvSpPr>
        <p:spPr>
          <a:xfrm>
            <a:off x="841249" y="941832"/>
            <a:ext cx="10506456" cy="2057400"/>
          </a:xfrm>
        </p:spPr>
        <p:txBody>
          <a:bodyPr anchor="b">
            <a:normAutofit/>
          </a:bodyPr>
          <a:lstStyle/>
          <a:p>
            <a:r>
              <a:rPr lang="en-US" sz="5000">
                <a:solidFill>
                  <a:schemeClr val="bg1"/>
                </a:solidFill>
              </a:rPr>
              <a:t>Post-Cold War</a:t>
            </a:r>
          </a:p>
        </p:txBody>
      </p:sp>
      <p:sp>
        <p:nvSpPr>
          <p:cNvPr id="8201" name="Rectangle 820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203" name="Rectangle 820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6D225010-E9FC-9E83-2627-9A39A47EECD9}"/>
              </a:ext>
            </a:extLst>
          </p:cNvPr>
          <p:cNvSpPr>
            <a:spLocks noGrp="1"/>
          </p:cNvSpPr>
          <p:nvPr>
            <p:ph idx="1"/>
          </p:nvPr>
        </p:nvSpPr>
        <p:spPr>
          <a:xfrm>
            <a:off x="841248" y="3502152"/>
            <a:ext cx="10506456" cy="2670048"/>
          </a:xfrm>
        </p:spPr>
        <p:txBody>
          <a:bodyPr>
            <a:normAutofit/>
          </a:bodyPr>
          <a:lstStyle/>
          <a:p>
            <a:pPr marL="0" indent="0">
              <a:lnSpc>
                <a:spcPct val="100000"/>
              </a:lnSpc>
              <a:spcBef>
                <a:spcPts val="0"/>
              </a:spcBef>
              <a:buNone/>
            </a:pPr>
            <a:r>
              <a:rPr lang="en-US" sz="1400" dirty="0">
                <a:solidFill>
                  <a:schemeClr val="bg1"/>
                </a:solidFill>
              </a:rPr>
              <a:t>The introduction of the internet cannot go unnoticed when speaking on technological advancements for this period. This allowed for even more methods of communication and intelligence gathering. This laid down blueprints for future computational advancements as well.</a:t>
            </a:r>
          </a:p>
          <a:p>
            <a:pPr marL="0" indent="0">
              <a:lnSpc>
                <a:spcPct val="100000"/>
              </a:lnSpc>
              <a:spcBef>
                <a:spcPts val="0"/>
              </a:spcBef>
              <a:buNone/>
            </a:pPr>
            <a:r>
              <a:rPr lang="en-US" sz="1400" dirty="0">
                <a:solidFill>
                  <a:schemeClr val="bg1"/>
                </a:solidFill>
              </a:rPr>
              <a:t>The media can very well be seen affecting technology. Leaks into military operations and their advancements in tech would go on to incite a race to see which country could become the most advanced – the fastest. Among these, this era introduced technological advancements in the military such as: </a:t>
            </a:r>
          </a:p>
          <a:p>
            <a:pPr>
              <a:lnSpc>
                <a:spcPct val="100000"/>
              </a:lnSpc>
              <a:spcBef>
                <a:spcPts val="0"/>
              </a:spcBef>
            </a:pPr>
            <a:r>
              <a:rPr lang="en-US" sz="1400" dirty="0">
                <a:solidFill>
                  <a:schemeClr val="bg1"/>
                </a:solidFill>
              </a:rPr>
              <a:t>Precision targeting</a:t>
            </a:r>
          </a:p>
          <a:p>
            <a:pPr>
              <a:lnSpc>
                <a:spcPct val="100000"/>
              </a:lnSpc>
              <a:spcBef>
                <a:spcPts val="0"/>
              </a:spcBef>
            </a:pPr>
            <a:r>
              <a:rPr lang="en-US" sz="1400" dirty="0">
                <a:solidFill>
                  <a:schemeClr val="bg1"/>
                </a:solidFill>
              </a:rPr>
              <a:t>Stealth Technology</a:t>
            </a:r>
          </a:p>
          <a:p>
            <a:pPr>
              <a:lnSpc>
                <a:spcPct val="100000"/>
              </a:lnSpc>
              <a:spcBef>
                <a:spcPts val="0"/>
              </a:spcBef>
            </a:pPr>
            <a:r>
              <a:rPr lang="en-US" sz="1400" dirty="0">
                <a:solidFill>
                  <a:schemeClr val="bg1"/>
                </a:solidFill>
              </a:rPr>
              <a:t>UAVs</a:t>
            </a:r>
          </a:p>
          <a:p>
            <a:pPr>
              <a:lnSpc>
                <a:spcPct val="100000"/>
              </a:lnSpc>
              <a:spcBef>
                <a:spcPts val="0"/>
              </a:spcBef>
            </a:pPr>
            <a:r>
              <a:rPr lang="en-US" sz="1400" dirty="0">
                <a:solidFill>
                  <a:schemeClr val="bg1"/>
                </a:solidFill>
              </a:rPr>
              <a:t>Cyber Warfare</a:t>
            </a:r>
          </a:p>
          <a:p>
            <a:pPr marL="0" indent="0">
              <a:buNone/>
            </a:pPr>
            <a:endParaRPr lang="en-US" sz="1400" dirty="0">
              <a:solidFill>
                <a:schemeClr val="bg1"/>
              </a:solidFill>
            </a:endParaRPr>
          </a:p>
        </p:txBody>
      </p:sp>
    </p:spTree>
    <p:extLst>
      <p:ext uri="{BB962C8B-B14F-4D97-AF65-F5344CB8AC3E}">
        <p14:creationId xmlns:p14="http://schemas.microsoft.com/office/powerpoint/2010/main" val="1290617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25" name="Rectangle 9224">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27" name="Rectangle 9226">
            <a:extLst>
              <a:ext uri="{FF2B5EF4-FFF2-40B4-BE49-F238E27FC236}">
                <a16:creationId xmlns:a16="http://schemas.microsoft.com/office/drawing/2014/main" id="{2F36CA75-CFBF-4844-B719-8FE9EBADA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29" name="Rectangle 9228">
            <a:extLst>
              <a:ext uri="{FF2B5EF4-FFF2-40B4-BE49-F238E27FC236}">
                <a16:creationId xmlns:a16="http://schemas.microsoft.com/office/drawing/2014/main" id="{3D4A84B9-E564-4DD0-97F8-DBF1C460C2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31" name="Picture 9230">
            <a:extLst>
              <a:ext uri="{FF2B5EF4-FFF2-40B4-BE49-F238E27FC236}">
                <a16:creationId xmlns:a16="http://schemas.microsoft.com/office/drawing/2014/main" id="{4A599609-F5C2-4A0B-A992-913F814A631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40000"/>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
        <p:nvSpPr>
          <p:cNvPr id="9233" name="Rectangle 9232">
            <a:extLst>
              <a:ext uri="{FF2B5EF4-FFF2-40B4-BE49-F238E27FC236}">
                <a16:creationId xmlns:a16="http://schemas.microsoft.com/office/drawing/2014/main" id="{102382E0-0A09-46AE-B955-B911CAFE7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35" name="Rectangle 9234">
            <a:extLst>
              <a:ext uri="{FF2B5EF4-FFF2-40B4-BE49-F238E27FC236}">
                <a16:creationId xmlns:a16="http://schemas.microsoft.com/office/drawing/2014/main" id="{7DE75D4A-0965-4973-BE75-DECCAC9A9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218" name="Picture 2" descr="DataWorks Plus launches mobile device for law enforcement with Integrated  Biometrics sensor | Biometric Update">
            <a:extLst>
              <a:ext uri="{FF2B5EF4-FFF2-40B4-BE49-F238E27FC236}">
                <a16:creationId xmlns:a16="http://schemas.microsoft.com/office/drawing/2014/main" id="{D0876F59-A0B7-5270-FDED-6FEE33E945EF}"/>
              </a:ext>
            </a:extLst>
          </p:cNvPr>
          <p:cNvPicPr>
            <a:picLocks noChangeAspect="1" noChangeArrowheads="1"/>
          </p:cNvPicPr>
          <p:nvPr/>
        </p:nvPicPr>
        <p:blipFill rotWithShape="1">
          <a:blip r:embed="rId3">
            <a:alphaModFix amt="60000"/>
            <a:extLst>
              <a:ext uri="{28A0092B-C50C-407E-A947-70E740481C1C}">
                <a14:useLocalDpi xmlns:a14="http://schemas.microsoft.com/office/drawing/2010/main" val="0"/>
              </a:ext>
            </a:extLst>
          </a:blip>
          <a:srcRect l="10408" r="45148"/>
          <a:stretch/>
        </p:blipFill>
        <p:spPr bwMode="auto">
          <a:xfrm>
            <a:off x="20" y="10"/>
            <a:ext cx="6095980" cy="685799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Face Surveillance and Biometrics – EPIC – Electronic Privacy Information  Center">
            <a:extLst>
              <a:ext uri="{FF2B5EF4-FFF2-40B4-BE49-F238E27FC236}">
                <a16:creationId xmlns:a16="http://schemas.microsoft.com/office/drawing/2014/main" id="{FC710C18-6F1E-E520-624E-AA708CCE58CA}"/>
              </a:ext>
            </a:extLst>
          </p:cNvPr>
          <p:cNvPicPr>
            <a:picLocks noChangeAspect="1" noChangeArrowheads="1"/>
          </p:cNvPicPr>
          <p:nvPr/>
        </p:nvPicPr>
        <p:blipFill rotWithShape="1">
          <a:blip r:embed="rId4">
            <a:alphaModFix amt="60000"/>
            <a:extLst>
              <a:ext uri="{28A0092B-C50C-407E-A947-70E740481C1C}">
                <a14:useLocalDpi xmlns:a14="http://schemas.microsoft.com/office/drawing/2010/main" val="0"/>
              </a:ext>
            </a:extLst>
          </a:blip>
          <a:srcRect l="23665" r="26335"/>
          <a:stretch/>
        </p:blipFill>
        <p:spPr bwMode="auto">
          <a:xfrm>
            <a:off x="6096000" y="10"/>
            <a:ext cx="6096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70490E1-5B8D-A0F3-38CC-839F7EC5392C}"/>
              </a:ext>
            </a:extLst>
          </p:cNvPr>
          <p:cNvSpPr>
            <a:spLocks noGrp="1"/>
          </p:cNvSpPr>
          <p:nvPr>
            <p:ph type="title"/>
          </p:nvPr>
        </p:nvSpPr>
        <p:spPr>
          <a:xfrm>
            <a:off x="1191965" y="552807"/>
            <a:ext cx="9801854" cy="2790331"/>
          </a:xfrm>
        </p:spPr>
        <p:txBody>
          <a:bodyPr anchor="b">
            <a:normAutofit/>
          </a:bodyPr>
          <a:lstStyle/>
          <a:p>
            <a:pPr algn="ctr"/>
            <a:r>
              <a:rPr lang="en-US" sz="4800">
                <a:solidFill>
                  <a:srgbClr val="FFFFFF"/>
                </a:solidFill>
              </a:rPr>
              <a:t>The Global War on Terror</a:t>
            </a:r>
          </a:p>
        </p:txBody>
      </p:sp>
      <p:sp>
        <p:nvSpPr>
          <p:cNvPr id="3" name="Content Placeholder 2">
            <a:extLst>
              <a:ext uri="{FF2B5EF4-FFF2-40B4-BE49-F238E27FC236}">
                <a16:creationId xmlns:a16="http://schemas.microsoft.com/office/drawing/2014/main" id="{88E22490-6D61-1ED7-032C-566602BA306A}"/>
              </a:ext>
            </a:extLst>
          </p:cNvPr>
          <p:cNvSpPr>
            <a:spLocks noGrp="1"/>
          </p:cNvSpPr>
          <p:nvPr>
            <p:ph idx="1"/>
          </p:nvPr>
        </p:nvSpPr>
        <p:spPr>
          <a:xfrm>
            <a:off x="1191966" y="3510476"/>
            <a:ext cx="9801854" cy="2614231"/>
          </a:xfrm>
        </p:spPr>
        <p:txBody>
          <a:bodyPr anchor="t">
            <a:normAutofit/>
          </a:bodyPr>
          <a:lstStyle/>
          <a:p>
            <a:pPr marL="0" indent="0" algn="ctr">
              <a:buNone/>
            </a:pPr>
            <a:r>
              <a:rPr lang="en-US" sz="1800">
                <a:solidFill>
                  <a:srgbClr val="FFFFFF"/>
                </a:solidFill>
              </a:rPr>
              <a:t>The war on terror introduced improvements to aforementioned technologies as well as new introductions to not only the battlefield but base operations.</a:t>
            </a:r>
          </a:p>
          <a:p>
            <a:pPr marL="0" indent="0" algn="ctr">
              <a:buNone/>
            </a:pPr>
            <a:r>
              <a:rPr lang="en-US" sz="1800">
                <a:solidFill>
                  <a:srgbClr val="FFFFFF"/>
                </a:solidFill>
              </a:rPr>
              <a:t>Surveillance and reconnaissance technologies were vastly improved. Satellite imagine was now utilized more than ever; UAVs were improved with responses to their imaging.</a:t>
            </a:r>
          </a:p>
          <a:p>
            <a:pPr marL="0" indent="0" algn="ctr">
              <a:buNone/>
            </a:pPr>
            <a:r>
              <a:rPr lang="en-US" sz="1800">
                <a:solidFill>
                  <a:srgbClr val="FFFFFF"/>
                </a:solidFill>
              </a:rPr>
              <a:t>Biometric identification and analysis allowed for improved security as well as tracking and locating high-level targets. </a:t>
            </a:r>
          </a:p>
        </p:txBody>
      </p:sp>
    </p:spTree>
    <p:extLst>
      <p:ext uri="{BB962C8B-B14F-4D97-AF65-F5344CB8AC3E}">
        <p14:creationId xmlns:p14="http://schemas.microsoft.com/office/powerpoint/2010/main" val="1468798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B2C15420-6BB1-7720-4D2B-E3B4E2221E3C}"/>
              </a:ext>
            </a:extLst>
          </p:cNvPr>
          <p:cNvSpPr>
            <a:spLocks noGrp="1"/>
          </p:cNvSpPr>
          <p:nvPr>
            <p:ph type="title"/>
          </p:nvPr>
        </p:nvSpPr>
        <p:spPr>
          <a:xfrm>
            <a:off x="838200" y="448721"/>
            <a:ext cx="4707671" cy="1225650"/>
          </a:xfrm>
        </p:spPr>
        <p:txBody>
          <a:bodyPr anchor="b">
            <a:normAutofit/>
          </a:bodyPr>
          <a:lstStyle/>
          <a:p>
            <a:r>
              <a:rPr lang="en-US" sz="3800">
                <a:solidFill>
                  <a:schemeClr val="bg1"/>
                </a:solidFill>
              </a:rPr>
              <a:t>The Drone War</a:t>
            </a:r>
          </a:p>
        </p:txBody>
      </p:sp>
      <p:cxnSp>
        <p:nvCxnSpPr>
          <p:cNvPr id="11" name="Straight Connector 10">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F842A6C-F7C8-D9CA-37DF-813792D47A18}"/>
              </a:ext>
            </a:extLst>
          </p:cNvPr>
          <p:cNvSpPr>
            <a:spLocks noGrp="1"/>
          </p:cNvSpPr>
          <p:nvPr>
            <p:ph idx="1"/>
          </p:nvPr>
        </p:nvSpPr>
        <p:spPr>
          <a:xfrm>
            <a:off x="897769" y="1909192"/>
            <a:ext cx="4586513" cy="3647710"/>
          </a:xfrm>
        </p:spPr>
        <p:txBody>
          <a:bodyPr>
            <a:normAutofit/>
          </a:bodyPr>
          <a:lstStyle/>
          <a:p>
            <a:pPr marL="0" indent="0">
              <a:buNone/>
            </a:pPr>
            <a:r>
              <a:rPr lang="en-US" sz="1700">
                <a:solidFill>
                  <a:schemeClr val="bg1"/>
                </a:solidFill>
              </a:rPr>
              <a:t>This particular period is self-explanatory. Introduction of artificial intelligence into the battlefield allowed for manipulation of drones and robots.  There was an introduction of:</a:t>
            </a:r>
          </a:p>
          <a:p>
            <a:r>
              <a:rPr lang="en-US" sz="1700">
                <a:solidFill>
                  <a:schemeClr val="bg1"/>
                </a:solidFill>
              </a:rPr>
              <a:t>Remote-controlled reconnaissance drones</a:t>
            </a:r>
          </a:p>
          <a:p>
            <a:r>
              <a:rPr lang="en-US" sz="1700">
                <a:solidFill>
                  <a:schemeClr val="bg1"/>
                </a:solidFill>
              </a:rPr>
              <a:t>Ground remote-controlled bomb disarmers</a:t>
            </a:r>
          </a:p>
          <a:p>
            <a:r>
              <a:rPr lang="en-US" sz="1700">
                <a:solidFill>
                  <a:schemeClr val="bg1"/>
                </a:solidFill>
              </a:rPr>
              <a:t>Surveillance drones</a:t>
            </a:r>
          </a:p>
          <a:p>
            <a:r>
              <a:rPr lang="en-US" sz="1700">
                <a:solidFill>
                  <a:schemeClr val="bg1"/>
                </a:solidFill>
              </a:rPr>
              <a:t>Explosive targeting drones</a:t>
            </a:r>
          </a:p>
          <a:p>
            <a:r>
              <a:rPr lang="en-US" sz="1700">
                <a:solidFill>
                  <a:schemeClr val="bg1"/>
                </a:solidFill>
              </a:rPr>
              <a:t>Small espionage drones</a:t>
            </a:r>
          </a:p>
        </p:txBody>
      </p:sp>
      <p:cxnSp>
        <p:nvCxnSpPr>
          <p:cNvPr id="13" name="Straight Connector 12">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Online Media 3" title="How drone warfare has transformed the battle between Ukraine and Russia">
            <a:hlinkClick r:id="" action="ppaction://media"/>
            <a:extLst>
              <a:ext uri="{FF2B5EF4-FFF2-40B4-BE49-F238E27FC236}">
                <a16:creationId xmlns:a16="http://schemas.microsoft.com/office/drawing/2014/main" id="{4DA87B87-729C-AADC-9AA7-D60EEAD6364B}"/>
              </a:ext>
            </a:extLst>
          </p:cNvPr>
          <p:cNvPicPr>
            <a:picLocks noRot="1" noChangeAspect="1"/>
          </p:cNvPicPr>
          <p:nvPr>
            <a:videoFile r:link="rId1"/>
          </p:nvPr>
        </p:nvPicPr>
        <p:blipFill>
          <a:blip r:embed="rId3"/>
          <a:stretch>
            <a:fillRect/>
          </a:stretch>
        </p:blipFill>
        <p:spPr>
          <a:xfrm>
            <a:off x="6525453" y="1828200"/>
            <a:ext cx="5666547" cy="3201599"/>
          </a:xfrm>
          <a:prstGeom prst="rect">
            <a:avLst/>
          </a:prstGeom>
        </p:spPr>
      </p:pic>
    </p:spTree>
    <p:extLst>
      <p:ext uri="{BB962C8B-B14F-4D97-AF65-F5344CB8AC3E}">
        <p14:creationId xmlns:p14="http://schemas.microsoft.com/office/powerpoint/2010/main" val="383516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BB1ED-74F2-5F1C-0962-D60AF7837494}"/>
              </a:ext>
            </a:extLst>
          </p:cNvPr>
          <p:cNvSpPr>
            <a:spLocks noGrp="1"/>
          </p:cNvSpPr>
          <p:nvPr>
            <p:ph type="title"/>
          </p:nvPr>
        </p:nvSpPr>
        <p:spPr/>
        <p:txBody>
          <a:bodyPr/>
          <a:lstStyle/>
          <a:p>
            <a:r>
              <a:rPr lang="en-US" dirty="0"/>
              <a:t>Importance</a:t>
            </a:r>
          </a:p>
        </p:txBody>
      </p:sp>
      <p:sp>
        <p:nvSpPr>
          <p:cNvPr id="3" name="Content Placeholder 2">
            <a:extLst>
              <a:ext uri="{FF2B5EF4-FFF2-40B4-BE49-F238E27FC236}">
                <a16:creationId xmlns:a16="http://schemas.microsoft.com/office/drawing/2014/main" id="{FEEA7020-3D97-B68F-345C-FDCBCC82537C}"/>
              </a:ext>
            </a:extLst>
          </p:cNvPr>
          <p:cNvSpPr>
            <a:spLocks noGrp="1"/>
          </p:cNvSpPr>
          <p:nvPr>
            <p:ph idx="1"/>
          </p:nvPr>
        </p:nvSpPr>
        <p:spPr/>
        <p:txBody>
          <a:bodyPr>
            <a:normAutofit/>
          </a:bodyPr>
          <a:lstStyle/>
          <a:p>
            <a:pPr marL="0" indent="0">
              <a:buNone/>
            </a:pPr>
            <a:r>
              <a:rPr lang="en-US" dirty="0"/>
              <a:t>Technology has proven to play a vital role in modern military operations, profoundly impacting the effectiveness, efficiency, and safety of armed forces worldwide</a:t>
            </a:r>
          </a:p>
          <a:p>
            <a:pPr marL="0" indent="0">
              <a:buNone/>
            </a:pPr>
            <a:r>
              <a:rPr lang="en-US" dirty="0"/>
              <a:t>The main points that will be spoken about today will revolve around how it used in:</a:t>
            </a:r>
          </a:p>
          <a:p>
            <a:r>
              <a:rPr lang="en-US" dirty="0"/>
              <a:t>Communication</a:t>
            </a:r>
          </a:p>
          <a:p>
            <a:r>
              <a:rPr lang="en-US" dirty="0"/>
              <a:t>Precision Targeting</a:t>
            </a:r>
          </a:p>
          <a:p>
            <a:r>
              <a:rPr lang="en-US" dirty="0"/>
              <a:t>Situational Awareness</a:t>
            </a:r>
          </a:p>
          <a:p>
            <a:r>
              <a:rPr lang="en-US" dirty="0"/>
              <a:t>Cyberattack/defense</a:t>
            </a:r>
          </a:p>
          <a:p>
            <a:pPr marL="0" indent="0">
              <a:buNone/>
            </a:pPr>
            <a:endParaRPr lang="en-US" dirty="0"/>
          </a:p>
        </p:txBody>
      </p:sp>
    </p:spTree>
    <p:extLst>
      <p:ext uri="{BB962C8B-B14F-4D97-AF65-F5344CB8AC3E}">
        <p14:creationId xmlns:p14="http://schemas.microsoft.com/office/powerpoint/2010/main" val="31412067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5C02D0-4CDD-2CFB-B5EB-52FE7D376BF8}"/>
              </a:ext>
            </a:extLst>
          </p:cNvPr>
          <p:cNvSpPr>
            <a:spLocks noGrp="1"/>
          </p:cNvSpPr>
          <p:nvPr>
            <p:ph type="title"/>
          </p:nvPr>
        </p:nvSpPr>
        <p:spPr>
          <a:xfrm>
            <a:off x="6513788" y="365125"/>
            <a:ext cx="4840010" cy="1807305"/>
          </a:xfrm>
        </p:spPr>
        <p:txBody>
          <a:bodyPr>
            <a:normAutofit/>
          </a:bodyPr>
          <a:lstStyle/>
          <a:p>
            <a:r>
              <a:rPr lang="en-US" dirty="0"/>
              <a:t>Communication</a:t>
            </a:r>
          </a:p>
        </p:txBody>
      </p:sp>
      <p:pic>
        <p:nvPicPr>
          <p:cNvPr id="5122" name="Picture 2" descr="Four future trends In tactical network modernization | Article | The United  States Army">
            <a:extLst>
              <a:ext uri="{FF2B5EF4-FFF2-40B4-BE49-F238E27FC236}">
                <a16:creationId xmlns:a16="http://schemas.microsoft.com/office/drawing/2014/main" id="{46B637B5-A406-B24E-9225-A05CB14666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003" r="25017" b="-2"/>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B351B29-244E-8D98-6C51-681C0835904C}"/>
              </a:ext>
            </a:extLst>
          </p:cNvPr>
          <p:cNvSpPr>
            <a:spLocks noGrp="1"/>
          </p:cNvSpPr>
          <p:nvPr>
            <p:ph idx="1"/>
          </p:nvPr>
        </p:nvSpPr>
        <p:spPr>
          <a:xfrm>
            <a:off x="6513788" y="2333297"/>
            <a:ext cx="4840010" cy="3843666"/>
          </a:xfrm>
        </p:spPr>
        <p:txBody>
          <a:bodyPr>
            <a:normAutofit/>
          </a:bodyPr>
          <a:lstStyle/>
          <a:p>
            <a:r>
              <a:rPr lang="en-US" sz="1400"/>
              <a:t>Advanced communication systems enable real-time information exchange across various levels of command.</a:t>
            </a:r>
          </a:p>
          <a:p>
            <a:r>
              <a:rPr lang="en-US" sz="1400"/>
              <a:t>They facilitate rapid decision-making and coordination. </a:t>
            </a:r>
          </a:p>
          <a:p>
            <a:r>
              <a:rPr lang="en-US" sz="1400"/>
              <a:t>Satellite communication networks ensure reliable and secure connectivity even in remote or hostile environments, overcoming traditional limitations of terrain or distance. </a:t>
            </a:r>
          </a:p>
          <a:p>
            <a:r>
              <a:rPr lang="en-US" sz="1400"/>
              <a:t>Encrypted messaging platforms and secure radio systems safeguard sensitive information, protecting against interception or cyber threats.</a:t>
            </a:r>
          </a:p>
          <a:p>
            <a:r>
              <a:rPr lang="en-US" sz="1400"/>
              <a:t>The digitalization has streamlined communication processes, enabling seamless integration of voice, data, and video transmission, enhancing awareness and collaboration among military personnel. </a:t>
            </a:r>
          </a:p>
        </p:txBody>
      </p:sp>
    </p:spTree>
    <p:extLst>
      <p:ext uri="{BB962C8B-B14F-4D97-AF65-F5344CB8AC3E}">
        <p14:creationId xmlns:p14="http://schemas.microsoft.com/office/powerpoint/2010/main" val="56935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1ADBD4-4A59-F397-A7C9-74140F980149}"/>
              </a:ext>
            </a:extLst>
          </p:cNvPr>
          <p:cNvSpPr>
            <a:spLocks noGrp="1"/>
          </p:cNvSpPr>
          <p:nvPr>
            <p:ph type="title"/>
          </p:nvPr>
        </p:nvSpPr>
        <p:spPr>
          <a:xfrm>
            <a:off x="838201" y="365125"/>
            <a:ext cx="5251316" cy="1807305"/>
          </a:xfrm>
        </p:spPr>
        <p:txBody>
          <a:bodyPr>
            <a:normAutofit/>
          </a:bodyPr>
          <a:lstStyle/>
          <a:p>
            <a:r>
              <a:rPr lang="en-US"/>
              <a:t>Precision Targeting</a:t>
            </a:r>
          </a:p>
        </p:txBody>
      </p:sp>
      <p:sp>
        <p:nvSpPr>
          <p:cNvPr id="3" name="Content Placeholder 2">
            <a:extLst>
              <a:ext uri="{FF2B5EF4-FFF2-40B4-BE49-F238E27FC236}">
                <a16:creationId xmlns:a16="http://schemas.microsoft.com/office/drawing/2014/main" id="{81471D06-16EC-5363-539B-0708C8A1DE21}"/>
              </a:ext>
            </a:extLst>
          </p:cNvPr>
          <p:cNvSpPr>
            <a:spLocks noGrp="1"/>
          </p:cNvSpPr>
          <p:nvPr>
            <p:ph idx="1"/>
          </p:nvPr>
        </p:nvSpPr>
        <p:spPr>
          <a:xfrm>
            <a:off x="838200" y="2333297"/>
            <a:ext cx="4619621" cy="3843666"/>
          </a:xfrm>
        </p:spPr>
        <p:txBody>
          <a:bodyPr>
            <a:normAutofit/>
          </a:bodyPr>
          <a:lstStyle/>
          <a:p>
            <a:pPr marL="0" indent="0">
              <a:buNone/>
            </a:pPr>
            <a:r>
              <a:rPr lang="en-US" sz="1100"/>
              <a:t>The development of precision-guided munitions (PGMs) proves monumental as it allows for accurate and precise targeting to enemy forces. This includes weaponry such as:</a:t>
            </a:r>
          </a:p>
          <a:p>
            <a:r>
              <a:rPr lang="en-US" sz="1100"/>
              <a:t>Guided missiles</a:t>
            </a:r>
          </a:p>
          <a:p>
            <a:r>
              <a:rPr lang="en-US" sz="1100"/>
              <a:t>Smart bombs</a:t>
            </a:r>
          </a:p>
          <a:p>
            <a:pPr marL="0" indent="0">
              <a:buNone/>
            </a:pPr>
            <a:r>
              <a:rPr lang="en-US" sz="1100"/>
              <a:t>They are equipped with advanced guidance systems like GPS, laser, or infrared targeting. </a:t>
            </a:r>
          </a:p>
          <a:p>
            <a:pPr marL="0" indent="0">
              <a:buNone/>
            </a:pPr>
            <a:r>
              <a:rPr lang="en-US" sz="1100"/>
              <a:t>Advanced targeting algorithms powered by artificial intelligence analyze vast amounts of data to identify and prioritize targets based on various factors such as:</a:t>
            </a:r>
          </a:p>
          <a:p>
            <a:r>
              <a:rPr lang="en-US" sz="1100"/>
              <a:t>Threat level</a:t>
            </a:r>
          </a:p>
          <a:p>
            <a:r>
              <a:rPr lang="en-US" sz="1100"/>
              <a:t>Importance</a:t>
            </a:r>
          </a:p>
          <a:p>
            <a:r>
              <a:rPr lang="en-US" sz="1100"/>
              <a:t>Potential collateral damage. </a:t>
            </a:r>
          </a:p>
          <a:p>
            <a:pPr marL="0" indent="0">
              <a:buNone/>
            </a:pPr>
            <a:r>
              <a:rPr lang="en-US" sz="1100"/>
              <a:t>This enables military forces to make more informed decisions and execute precision strikes with minimal risk to friendly forces and civilians.</a:t>
            </a:r>
          </a:p>
        </p:txBody>
      </p:sp>
      <p:pic>
        <p:nvPicPr>
          <p:cNvPr id="1026" name="Picture 2" descr="Forecasting change in military technology, 2020-2040 | Brookings">
            <a:extLst>
              <a:ext uri="{FF2B5EF4-FFF2-40B4-BE49-F238E27FC236}">
                <a16:creationId xmlns:a16="http://schemas.microsoft.com/office/drawing/2014/main" id="{3B032CEA-B7D3-2657-93CC-86C2C240B3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96" r="24896"/>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736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9" name="Rectangle 2068">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1" name="Rectangle 2070">
            <a:extLst>
              <a:ext uri="{FF2B5EF4-FFF2-40B4-BE49-F238E27FC236}">
                <a16:creationId xmlns:a16="http://schemas.microsoft.com/office/drawing/2014/main" id="{2F36CA75-CFBF-4844-B719-8FE9EBADA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3" name="Rectangle 2072">
            <a:extLst>
              <a:ext uri="{FF2B5EF4-FFF2-40B4-BE49-F238E27FC236}">
                <a16:creationId xmlns:a16="http://schemas.microsoft.com/office/drawing/2014/main" id="{3D4A84B9-E564-4DD0-97F8-DBF1C460C2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75" name="Picture 2074">
            <a:extLst>
              <a:ext uri="{FF2B5EF4-FFF2-40B4-BE49-F238E27FC236}">
                <a16:creationId xmlns:a16="http://schemas.microsoft.com/office/drawing/2014/main" id="{4A599609-F5C2-4A0B-A992-913F814A631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40000"/>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sp>
        <p:nvSpPr>
          <p:cNvPr id="2077" name="Rectangle 2076">
            <a:extLst>
              <a:ext uri="{FF2B5EF4-FFF2-40B4-BE49-F238E27FC236}">
                <a16:creationId xmlns:a16="http://schemas.microsoft.com/office/drawing/2014/main" id="{102382E0-0A09-46AE-B955-B911CAFE7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9" name="Rectangle 2078">
            <a:extLst>
              <a:ext uri="{FF2B5EF4-FFF2-40B4-BE49-F238E27FC236}">
                <a16:creationId xmlns:a16="http://schemas.microsoft.com/office/drawing/2014/main" id="{7DE75D4A-0965-4973-BE75-DECCAC9A9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050" name="Picture 2" descr="Drone wars: The definition dogfight - ABC News">
            <a:extLst>
              <a:ext uri="{FF2B5EF4-FFF2-40B4-BE49-F238E27FC236}">
                <a16:creationId xmlns:a16="http://schemas.microsoft.com/office/drawing/2014/main" id="{5CA3CC08-CC04-6E93-1DC6-828AC43A0958}"/>
              </a:ext>
            </a:extLst>
          </p:cNvPr>
          <p:cNvPicPr>
            <a:picLocks noChangeAspect="1" noChangeArrowheads="1"/>
          </p:cNvPicPr>
          <p:nvPr/>
        </p:nvPicPr>
        <p:blipFill rotWithShape="1">
          <a:blip r:embed="rId3">
            <a:alphaModFix amt="60000"/>
            <a:extLst>
              <a:ext uri="{28A0092B-C50C-407E-A947-70E740481C1C}">
                <a14:useLocalDpi xmlns:a14="http://schemas.microsoft.com/office/drawing/2010/main" val="0"/>
              </a:ext>
            </a:extLst>
          </a:blip>
          <a:srcRect l="20508" r="29492"/>
          <a:stretch/>
        </p:blipFill>
        <p:spPr bwMode="auto">
          <a:xfrm>
            <a:off x="20" y="10"/>
            <a:ext cx="6095980" cy="685799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Expert Commentary: Lessons from the Drone Wars - BLOS is Boss - Inside  Unmanned Systems">
            <a:extLst>
              <a:ext uri="{FF2B5EF4-FFF2-40B4-BE49-F238E27FC236}">
                <a16:creationId xmlns:a16="http://schemas.microsoft.com/office/drawing/2014/main" id="{BEC3B762-E15D-9AE7-B586-F501F6C577F6}"/>
              </a:ext>
            </a:extLst>
          </p:cNvPr>
          <p:cNvPicPr>
            <a:picLocks noChangeAspect="1" noChangeArrowheads="1"/>
          </p:cNvPicPr>
          <p:nvPr/>
        </p:nvPicPr>
        <p:blipFill rotWithShape="1">
          <a:blip r:embed="rId4">
            <a:alphaModFix amt="60000"/>
            <a:extLst>
              <a:ext uri="{28A0092B-C50C-407E-A947-70E740481C1C}">
                <a14:useLocalDpi xmlns:a14="http://schemas.microsoft.com/office/drawing/2010/main" val="0"/>
              </a:ext>
            </a:extLst>
          </a:blip>
          <a:srcRect l="11557" r="27331" b="-1"/>
          <a:stretch/>
        </p:blipFill>
        <p:spPr bwMode="auto">
          <a:xfrm>
            <a:off x="6096000" y="10"/>
            <a:ext cx="6096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09C293B-F06F-42FB-1203-4E2C15E2234B}"/>
              </a:ext>
            </a:extLst>
          </p:cNvPr>
          <p:cNvSpPr>
            <a:spLocks noGrp="1"/>
          </p:cNvSpPr>
          <p:nvPr>
            <p:ph type="title"/>
          </p:nvPr>
        </p:nvSpPr>
        <p:spPr>
          <a:xfrm>
            <a:off x="1191965" y="552807"/>
            <a:ext cx="9801854" cy="2790331"/>
          </a:xfrm>
        </p:spPr>
        <p:txBody>
          <a:bodyPr anchor="b">
            <a:normAutofit/>
          </a:bodyPr>
          <a:lstStyle/>
          <a:p>
            <a:pPr algn="ctr"/>
            <a:r>
              <a:rPr lang="en-US" sz="4800" dirty="0">
                <a:solidFill>
                  <a:srgbClr val="FFFFFF"/>
                </a:solidFill>
              </a:rPr>
              <a:t>Situational Awareness</a:t>
            </a:r>
          </a:p>
        </p:txBody>
      </p:sp>
      <p:sp>
        <p:nvSpPr>
          <p:cNvPr id="3" name="Content Placeholder 2">
            <a:extLst>
              <a:ext uri="{FF2B5EF4-FFF2-40B4-BE49-F238E27FC236}">
                <a16:creationId xmlns:a16="http://schemas.microsoft.com/office/drawing/2014/main" id="{D68D5394-7850-BC2A-9A28-0321D7B35E1F}"/>
              </a:ext>
            </a:extLst>
          </p:cNvPr>
          <p:cNvSpPr>
            <a:spLocks noGrp="1"/>
          </p:cNvSpPr>
          <p:nvPr>
            <p:ph idx="1"/>
          </p:nvPr>
        </p:nvSpPr>
        <p:spPr>
          <a:xfrm>
            <a:off x="1191966" y="3510476"/>
            <a:ext cx="9801854" cy="2614231"/>
          </a:xfrm>
        </p:spPr>
        <p:txBody>
          <a:bodyPr anchor="t">
            <a:noAutofit/>
          </a:bodyPr>
          <a:lstStyle/>
          <a:p>
            <a:pPr marL="0" indent="0" algn="ctr">
              <a:lnSpc>
                <a:spcPct val="100000"/>
              </a:lnSpc>
              <a:spcBef>
                <a:spcPts val="0"/>
              </a:spcBef>
              <a:buNone/>
            </a:pPr>
            <a:r>
              <a:rPr lang="en-US" sz="1400" dirty="0">
                <a:solidFill>
                  <a:srgbClr val="FFFFFF"/>
                </a:solidFill>
              </a:rPr>
              <a:t>One significant advancement is the integration of sensor systems, including: </a:t>
            </a:r>
          </a:p>
          <a:p>
            <a:pPr algn="ctr">
              <a:lnSpc>
                <a:spcPct val="100000"/>
              </a:lnSpc>
              <a:spcBef>
                <a:spcPts val="0"/>
              </a:spcBef>
            </a:pPr>
            <a:r>
              <a:rPr lang="en-US" sz="1400" dirty="0">
                <a:solidFill>
                  <a:srgbClr val="FFFFFF"/>
                </a:solidFill>
              </a:rPr>
              <a:t>Radar</a:t>
            </a:r>
          </a:p>
          <a:p>
            <a:pPr algn="ctr">
              <a:lnSpc>
                <a:spcPct val="100000"/>
              </a:lnSpc>
              <a:spcBef>
                <a:spcPts val="0"/>
              </a:spcBef>
            </a:pPr>
            <a:r>
              <a:rPr lang="en-US" sz="1400" dirty="0">
                <a:solidFill>
                  <a:srgbClr val="FFFFFF"/>
                </a:solidFill>
              </a:rPr>
              <a:t>Sonar</a:t>
            </a:r>
          </a:p>
          <a:p>
            <a:pPr algn="ctr">
              <a:lnSpc>
                <a:spcPct val="100000"/>
              </a:lnSpc>
              <a:spcBef>
                <a:spcPts val="0"/>
              </a:spcBef>
            </a:pPr>
            <a:r>
              <a:rPr lang="en-US" sz="1400" dirty="0">
                <a:solidFill>
                  <a:srgbClr val="FFFFFF"/>
                </a:solidFill>
              </a:rPr>
              <a:t>Electro-optical/infrared (EO/IR) sensors</a:t>
            </a:r>
          </a:p>
          <a:p>
            <a:pPr marL="0" indent="0" algn="ctr">
              <a:lnSpc>
                <a:spcPct val="100000"/>
              </a:lnSpc>
              <a:spcBef>
                <a:spcPts val="0"/>
              </a:spcBef>
              <a:buNone/>
            </a:pPr>
            <a:r>
              <a:rPr lang="en-US" sz="1400" dirty="0">
                <a:solidFill>
                  <a:srgbClr val="FFFFFF"/>
                </a:solidFill>
              </a:rPr>
              <a:t>These continuously monitor the battlefield and gather data on enemy movements, terrain, and environmental conditions.</a:t>
            </a:r>
          </a:p>
          <a:p>
            <a:pPr marL="0" indent="0" algn="ctr">
              <a:lnSpc>
                <a:spcPct val="100000"/>
              </a:lnSpc>
              <a:spcBef>
                <a:spcPts val="0"/>
              </a:spcBef>
              <a:buNone/>
            </a:pPr>
            <a:r>
              <a:rPr lang="en-US" sz="1400" dirty="0">
                <a:solidFill>
                  <a:srgbClr val="FFFFFF"/>
                </a:solidFill>
              </a:rPr>
              <a:t>Satellite imagery and reconnaissance drones deliver high-resolution visual data, allowing military commanders to assess the battlefield’s changing conditions and identify potential threats or opportunities. </a:t>
            </a:r>
          </a:p>
          <a:p>
            <a:pPr marL="0" indent="0" algn="ctr">
              <a:lnSpc>
                <a:spcPct val="100000"/>
              </a:lnSpc>
              <a:spcBef>
                <a:spcPts val="0"/>
              </a:spcBef>
              <a:buNone/>
            </a:pPr>
            <a:r>
              <a:rPr lang="en-US" sz="1400" dirty="0">
                <a:solidFill>
                  <a:srgbClr val="FFFFFF"/>
                </a:solidFill>
              </a:rPr>
              <a:t>Advanced data fusion and analytics capabilities integrate information from multiple sources. This includes:</a:t>
            </a:r>
          </a:p>
          <a:p>
            <a:pPr algn="ctr">
              <a:lnSpc>
                <a:spcPct val="100000"/>
              </a:lnSpc>
              <a:spcBef>
                <a:spcPts val="0"/>
              </a:spcBef>
            </a:pPr>
            <a:r>
              <a:rPr lang="en-US" sz="1400" dirty="0">
                <a:solidFill>
                  <a:srgbClr val="FFFFFF"/>
                </a:solidFill>
              </a:rPr>
              <a:t>Sensors</a:t>
            </a:r>
          </a:p>
          <a:p>
            <a:pPr algn="ctr">
              <a:lnSpc>
                <a:spcPct val="100000"/>
              </a:lnSpc>
              <a:spcBef>
                <a:spcPts val="0"/>
              </a:spcBef>
            </a:pPr>
            <a:r>
              <a:rPr lang="en-US" sz="1400" dirty="0">
                <a:solidFill>
                  <a:srgbClr val="FFFFFF"/>
                </a:solidFill>
              </a:rPr>
              <a:t>Intelligence reports</a:t>
            </a:r>
          </a:p>
          <a:p>
            <a:pPr algn="ctr">
              <a:lnSpc>
                <a:spcPct val="100000"/>
              </a:lnSpc>
              <a:spcBef>
                <a:spcPts val="0"/>
              </a:spcBef>
            </a:pPr>
            <a:r>
              <a:rPr lang="en-US" sz="1400" dirty="0">
                <a:solidFill>
                  <a:srgbClr val="FFFFFF"/>
                </a:solidFill>
              </a:rPr>
              <a:t>Historical data</a:t>
            </a:r>
          </a:p>
          <a:p>
            <a:pPr marL="0" indent="0" algn="ctr">
              <a:lnSpc>
                <a:spcPct val="100000"/>
              </a:lnSpc>
              <a:spcBef>
                <a:spcPts val="0"/>
              </a:spcBef>
              <a:buNone/>
            </a:pPr>
            <a:r>
              <a:rPr lang="en-US" sz="1400" dirty="0">
                <a:solidFill>
                  <a:srgbClr val="FFFFFF"/>
                </a:solidFill>
              </a:rPr>
              <a:t>They generate comprehensive situational awareness pictures. This integrated view enables military leaders to understand the operational context fully and make well-informed decisions.</a:t>
            </a:r>
          </a:p>
        </p:txBody>
      </p:sp>
    </p:spTree>
    <p:extLst>
      <p:ext uri="{BB962C8B-B14F-4D97-AF65-F5344CB8AC3E}">
        <p14:creationId xmlns:p14="http://schemas.microsoft.com/office/powerpoint/2010/main" val="3373003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045E07-278E-DDD3-F31E-1F72FD6513B2}"/>
              </a:ext>
            </a:extLst>
          </p:cNvPr>
          <p:cNvSpPr>
            <a:spLocks noGrp="1"/>
          </p:cNvSpPr>
          <p:nvPr>
            <p:ph type="title"/>
          </p:nvPr>
        </p:nvSpPr>
        <p:spPr>
          <a:xfrm>
            <a:off x="838201" y="365125"/>
            <a:ext cx="5251316" cy="1807305"/>
          </a:xfrm>
        </p:spPr>
        <p:txBody>
          <a:bodyPr>
            <a:normAutofit/>
          </a:bodyPr>
          <a:lstStyle/>
          <a:p>
            <a:r>
              <a:rPr lang="en-US" dirty="0"/>
              <a:t>Cyberattack &amp; Defense</a:t>
            </a:r>
          </a:p>
        </p:txBody>
      </p:sp>
      <p:sp>
        <p:nvSpPr>
          <p:cNvPr id="3" name="Content Placeholder 2">
            <a:extLst>
              <a:ext uri="{FF2B5EF4-FFF2-40B4-BE49-F238E27FC236}">
                <a16:creationId xmlns:a16="http://schemas.microsoft.com/office/drawing/2014/main" id="{46B1E21E-8DE5-2AFC-94EB-10EEB5EA71AB}"/>
              </a:ext>
            </a:extLst>
          </p:cNvPr>
          <p:cNvSpPr>
            <a:spLocks noGrp="1"/>
          </p:cNvSpPr>
          <p:nvPr>
            <p:ph idx="1"/>
          </p:nvPr>
        </p:nvSpPr>
        <p:spPr>
          <a:xfrm>
            <a:off x="838200" y="2333297"/>
            <a:ext cx="4619621" cy="3843666"/>
          </a:xfrm>
        </p:spPr>
        <p:txBody>
          <a:bodyPr>
            <a:normAutofit/>
          </a:bodyPr>
          <a:lstStyle/>
          <a:p>
            <a:pPr marL="0" indent="0">
              <a:buNone/>
            </a:pPr>
            <a:r>
              <a:rPr lang="en-US" sz="1300" dirty="0"/>
              <a:t>Technology has been seen to steadily enhance and improve the cyber capabilities of attacks within the military. These enhancements include:</a:t>
            </a:r>
          </a:p>
          <a:p>
            <a:r>
              <a:rPr lang="en-US" sz="1300" dirty="0"/>
              <a:t>Advanced Cyber Weapons</a:t>
            </a:r>
          </a:p>
          <a:p>
            <a:r>
              <a:rPr lang="en-US" sz="1300" dirty="0"/>
              <a:t>Automation and AI</a:t>
            </a:r>
          </a:p>
          <a:p>
            <a:r>
              <a:rPr lang="en-US" sz="1300" dirty="0"/>
              <a:t>Cyber-Physical Attacks</a:t>
            </a:r>
          </a:p>
          <a:p>
            <a:r>
              <a:rPr lang="en-US" sz="1300" dirty="0"/>
              <a:t>Espionage and Intelligence Gathering</a:t>
            </a:r>
          </a:p>
          <a:p>
            <a:pPr marL="0" indent="0">
              <a:buNone/>
            </a:pPr>
            <a:r>
              <a:rPr lang="en-US" sz="1300" dirty="0"/>
              <a:t>On the other side of the coin, technology has vastly improved cyber-defensive capabilities as well. The include elements such as:</a:t>
            </a:r>
          </a:p>
          <a:p>
            <a:r>
              <a:rPr lang="en-US" sz="1300" dirty="0"/>
              <a:t>Advanced Threat Detection</a:t>
            </a:r>
          </a:p>
          <a:p>
            <a:r>
              <a:rPr lang="en-US" sz="1300" dirty="0"/>
              <a:t>Encryption and Cryptography</a:t>
            </a:r>
          </a:p>
          <a:p>
            <a:r>
              <a:rPr lang="en-US" sz="1300" dirty="0"/>
              <a:t>Cyber Threat Intelligence</a:t>
            </a:r>
          </a:p>
          <a:p>
            <a:r>
              <a:rPr lang="en-US" sz="1300" dirty="0"/>
              <a:t>Continuous Monitoring and Incident Response</a:t>
            </a:r>
          </a:p>
        </p:txBody>
      </p:sp>
      <p:pic>
        <p:nvPicPr>
          <p:cNvPr id="5" name="Picture 4">
            <a:extLst>
              <a:ext uri="{FF2B5EF4-FFF2-40B4-BE49-F238E27FC236}">
                <a16:creationId xmlns:a16="http://schemas.microsoft.com/office/drawing/2014/main" id="{48845C6E-9F1F-F6E1-266C-AAD38E43D171}"/>
              </a:ext>
            </a:extLst>
          </p:cNvPr>
          <p:cNvPicPr>
            <a:picLocks noChangeAspect="1"/>
          </p:cNvPicPr>
          <p:nvPr/>
        </p:nvPicPr>
        <p:blipFill rotWithShape="1">
          <a:blip r:embed="rId2"/>
          <a:srcRect l="31197" r="19896"/>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233075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7" name="!!Rectangle">
            <a:extLst>
              <a:ext uri="{FF2B5EF4-FFF2-40B4-BE49-F238E27FC236}">
                <a16:creationId xmlns:a16="http://schemas.microsoft.com/office/drawing/2014/main" id="{362810D9-2C5A-477D-949C-C191895477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098" name="Picture 2" descr="unu.edu/sites/default/files/styles/content_width/p...">
            <a:extLst>
              <a:ext uri="{FF2B5EF4-FFF2-40B4-BE49-F238E27FC236}">
                <a16:creationId xmlns:a16="http://schemas.microsoft.com/office/drawing/2014/main" id="{EA4D34E5-2448-1BAF-650B-E51E5B2E5B03}"/>
              </a:ext>
            </a:extLst>
          </p:cNvPr>
          <p:cNvPicPr>
            <a:picLocks noChangeAspect="1" noChangeArrowheads="1"/>
          </p:cNvPicPr>
          <p:nvPr/>
        </p:nvPicPr>
        <p:blipFill rotWithShape="1">
          <a:blip r:embed="rId2">
            <a:alphaModFix amt="55000"/>
            <a:extLst>
              <a:ext uri="{28A0092B-C50C-407E-A947-70E740481C1C}">
                <a14:useLocalDpi xmlns:a14="http://schemas.microsoft.com/office/drawing/2010/main" val="0"/>
              </a:ext>
            </a:extLst>
          </a:blip>
          <a:srcRect/>
          <a:stretch/>
        </p:blipFill>
        <p:spPr bwMode="auto">
          <a:xfrm>
            <a:off x="20" y="-9107"/>
            <a:ext cx="1219198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06A82EC-95C7-5B5A-CC4C-001BCFFF9E38}"/>
              </a:ext>
            </a:extLst>
          </p:cNvPr>
          <p:cNvSpPr>
            <a:spLocks noGrp="1"/>
          </p:cNvSpPr>
          <p:nvPr>
            <p:ph type="title"/>
          </p:nvPr>
        </p:nvSpPr>
        <p:spPr>
          <a:xfrm>
            <a:off x="686834" y="591344"/>
            <a:ext cx="3200400" cy="5585619"/>
          </a:xfrm>
        </p:spPr>
        <p:txBody>
          <a:bodyPr>
            <a:normAutofit/>
          </a:bodyPr>
          <a:lstStyle/>
          <a:p>
            <a:r>
              <a:rPr lang="en-US" sz="3700">
                <a:solidFill>
                  <a:srgbClr val="FFFFFF"/>
                </a:solidFill>
              </a:rPr>
              <a:t>Computational</a:t>
            </a:r>
          </a:p>
        </p:txBody>
      </p:sp>
      <p:sp>
        <p:nvSpPr>
          <p:cNvPr id="4108" name="Arc 410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142EE0A-2144-F5C2-E3BE-9C427B35252C}"/>
              </a:ext>
            </a:extLst>
          </p:cNvPr>
          <p:cNvSpPr>
            <a:spLocks noGrp="1"/>
          </p:cNvSpPr>
          <p:nvPr>
            <p:ph idx="1"/>
          </p:nvPr>
        </p:nvSpPr>
        <p:spPr>
          <a:xfrm>
            <a:off x="4447308" y="591344"/>
            <a:ext cx="6906491" cy="5585619"/>
          </a:xfrm>
        </p:spPr>
        <p:txBody>
          <a:bodyPr anchor="ctr">
            <a:normAutofit/>
          </a:bodyPr>
          <a:lstStyle/>
          <a:p>
            <a:pPr marL="0" indent="0">
              <a:buNone/>
            </a:pPr>
            <a:r>
              <a:rPr lang="en-US" sz="2400">
                <a:solidFill>
                  <a:srgbClr val="FFFFFF"/>
                </a:solidFill>
              </a:rPr>
              <a:t>Just as much as every other aspect of technological warfare, computational devices have been prevalent throughout the eras of war. Computers have affected the technology in the military by bringing about:</a:t>
            </a:r>
          </a:p>
          <a:p>
            <a:r>
              <a:rPr lang="en-US" sz="2400">
                <a:solidFill>
                  <a:srgbClr val="FFFFFF"/>
                </a:solidFill>
              </a:rPr>
              <a:t>Unmanned systems</a:t>
            </a:r>
          </a:p>
          <a:p>
            <a:r>
              <a:rPr lang="en-US" sz="2400">
                <a:solidFill>
                  <a:srgbClr val="FFFFFF"/>
                </a:solidFill>
              </a:rPr>
              <a:t>Simulation and training</a:t>
            </a:r>
          </a:p>
          <a:p>
            <a:r>
              <a:rPr lang="en-US" sz="2400">
                <a:solidFill>
                  <a:srgbClr val="FFFFFF"/>
                </a:solidFill>
              </a:rPr>
              <a:t>Command and control stations</a:t>
            </a:r>
          </a:p>
          <a:p>
            <a:r>
              <a:rPr lang="en-US" sz="2400">
                <a:solidFill>
                  <a:srgbClr val="FFFFFF"/>
                </a:solidFill>
              </a:rPr>
              <a:t>Precision targeting</a:t>
            </a:r>
          </a:p>
          <a:p>
            <a:pPr marL="0" indent="0">
              <a:buNone/>
            </a:pPr>
            <a:r>
              <a:rPr lang="en-US" sz="2400">
                <a:solidFill>
                  <a:srgbClr val="FFFFFF"/>
                </a:solidFill>
              </a:rPr>
              <a:t>Chips in missiles are all computers that allow for tracking and remote control. Unmanned systems are powered by computer and artificial intelligence. Simulations and training are now powered primarily by computers.</a:t>
            </a:r>
          </a:p>
        </p:txBody>
      </p:sp>
    </p:spTree>
    <p:extLst>
      <p:ext uri="{BB962C8B-B14F-4D97-AF65-F5344CB8AC3E}">
        <p14:creationId xmlns:p14="http://schemas.microsoft.com/office/powerpoint/2010/main" val="2968270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0134D-0890-68A2-80D8-342F5EB9AA54}"/>
              </a:ext>
            </a:extLst>
          </p:cNvPr>
          <p:cNvSpPr>
            <a:spLocks noGrp="1"/>
          </p:cNvSpPr>
          <p:nvPr>
            <p:ph type="title"/>
          </p:nvPr>
        </p:nvSpPr>
        <p:spPr>
          <a:xfrm>
            <a:off x="481013" y="3752849"/>
            <a:ext cx="3290887" cy="2452687"/>
          </a:xfrm>
        </p:spPr>
        <p:txBody>
          <a:bodyPr anchor="ctr">
            <a:normAutofit/>
          </a:bodyPr>
          <a:lstStyle/>
          <a:p>
            <a:r>
              <a:rPr lang="en-US" sz="3600"/>
              <a:t>History of Technology in the Military</a:t>
            </a:r>
          </a:p>
        </p:txBody>
      </p:sp>
      <p:pic>
        <p:nvPicPr>
          <p:cNvPr id="6146" name="Picture 2" descr="Army Technology Evolution: A Sampler | Download Scientific Diagram">
            <a:extLst>
              <a:ext uri="{FF2B5EF4-FFF2-40B4-BE49-F238E27FC236}">
                <a16:creationId xmlns:a16="http://schemas.microsoft.com/office/drawing/2014/main" id="{A7F99603-AC9F-785E-1F67-C154E5D8CA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 t="-25" r="-3" b="50563"/>
          <a:stretch/>
        </p:blipFill>
        <p:spPr bwMode="auto">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6881FF0-E05A-331E-EE37-B27F0DEC0170}"/>
              </a:ext>
            </a:extLst>
          </p:cNvPr>
          <p:cNvSpPr>
            <a:spLocks noGrp="1"/>
          </p:cNvSpPr>
          <p:nvPr>
            <p:ph idx="1"/>
          </p:nvPr>
        </p:nvSpPr>
        <p:spPr>
          <a:xfrm>
            <a:off x="4223982" y="3752850"/>
            <a:ext cx="7485413" cy="2452687"/>
          </a:xfrm>
        </p:spPr>
        <p:txBody>
          <a:bodyPr anchor="ctr">
            <a:normAutofit/>
          </a:bodyPr>
          <a:lstStyle/>
          <a:p>
            <a:pPr marL="0" indent="0">
              <a:lnSpc>
                <a:spcPct val="100000"/>
              </a:lnSpc>
              <a:spcBef>
                <a:spcPts val="0"/>
              </a:spcBef>
              <a:buNone/>
            </a:pPr>
            <a:r>
              <a:rPr lang="en-US" sz="1200" dirty="0"/>
              <a:t>World War II saw vast improvements, never before seen by any party. Since the war was split into theaters, every side had a taste of new technology, whether mechanical and physical, or computational and coded.</a:t>
            </a:r>
          </a:p>
          <a:p>
            <a:pPr marL="0" indent="0">
              <a:lnSpc>
                <a:spcPct val="100000"/>
              </a:lnSpc>
              <a:spcBef>
                <a:spcPts val="0"/>
              </a:spcBef>
              <a:buNone/>
            </a:pPr>
            <a:r>
              <a:rPr lang="en-US" sz="1200" dirty="0"/>
              <a:t>The height of the war brought about new technologies such as:</a:t>
            </a:r>
          </a:p>
          <a:p>
            <a:pPr>
              <a:lnSpc>
                <a:spcPct val="100000"/>
              </a:lnSpc>
              <a:spcBef>
                <a:spcPts val="0"/>
              </a:spcBef>
            </a:pPr>
            <a:r>
              <a:rPr lang="en-US" sz="1200" dirty="0"/>
              <a:t>Radar &amp; sonar</a:t>
            </a:r>
          </a:p>
          <a:p>
            <a:pPr>
              <a:lnSpc>
                <a:spcPct val="100000"/>
              </a:lnSpc>
              <a:spcBef>
                <a:spcPts val="0"/>
              </a:spcBef>
            </a:pPr>
            <a:r>
              <a:rPr lang="en-US" sz="1200" dirty="0"/>
              <a:t>Encryption and decryption</a:t>
            </a:r>
          </a:p>
          <a:p>
            <a:pPr>
              <a:lnSpc>
                <a:spcPct val="100000"/>
              </a:lnSpc>
              <a:spcBef>
                <a:spcPts val="0"/>
              </a:spcBef>
            </a:pPr>
            <a:r>
              <a:rPr lang="en-US" sz="1200" dirty="0"/>
              <a:t>Nuclear weapons</a:t>
            </a:r>
          </a:p>
          <a:p>
            <a:pPr marL="0" indent="0">
              <a:lnSpc>
                <a:spcPct val="100000"/>
              </a:lnSpc>
              <a:spcBef>
                <a:spcPts val="0"/>
              </a:spcBef>
              <a:buNone/>
            </a:pPr>
            <a:r>
              <a:rPr lang="en-US" sz="1200" dirty="0"/>
              <a:t>Radar and sonar had been introduced to Allied and Axis forces that allowed for improved reconnaissance and targeting.</a:t>
            </a:r>
          </a:p>
          <a:p>
            <a:pPr marL="0" indent="0">
              <a:lnSpc>
                <a:spcPct val="100000"/>
              </a:lnSpc>
              <a:spcBef>
                <a:spcPts val="0"/>
              </a:spcBef>
              <a:buNone/>
            </a:pPr>
            <a:r>
              <a:rPr lang="en-US" sz="1200" dirty="0"/>
              <a:t>Encryption and decryption allowed for improved espionage and communication across all boards.</a:t>
            </a:r>
          </a:p>
          <a:p>
            <a:pPr marL="0" indent="0">
              <a:lnSpc>
                <a:spcPct val="100000"/>
              </a:lnSpc>
              <a:spcBef>
                <a:spcPts val="0"/>
              </a:spcBef>
              <a:buNone/>
            </a:pPr>
            <a:r>
              <a:rPr lang="en-US" sz="1200" dirty="0"/>
              <a:t>Nuclear weapons were introduced, though not powered by computers yet, they gave way to be innovated and experimented on with hardware and technologies of the sort.</a:t>
            </a:r>
          </a:p>
        </p:txBody>
      </p:sp>
    </p:spTree>
    <p:extLst>
      <p:ext uri="{BB962C8B-B14F-4D97-AF65-F5344CB8AC3E}">
        <p14:creationId xmlns:p14="http://schemas.microsoft.com/office/powerpoint/2010/main" val="2470127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7" name="Rectangle 7176">
            <a:extLst>
              <a:ext uri="{FF2B5EF4-FFF2-40B4-BE49-F238E27FC236}">
                <a16:creationId xmlns:a16="http://schemas.microsoft.com/office/drawing/2014/main" id="{2172A0AC-3DCE-4672-BCAF-28FEF91F6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79" name="Rectangle 7178">
            <a:extLst>
              <a:ext uri="{FF2B5EF4-FFF2-40B4-BE49-F238E27FC236}">
                <a16:creationId xmlns:a16="http://schemas.microsoft.com/office/drawing/2014/main" id="{AE6F1C77-EDC9-4C5F-8C1C-62DD46BDA3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Nuclear energy in military and power generation applications-Tycorun  Batteries">
            <a:extLst>
              <a:ext uri="{FF2B5EF4-FFF2-40B4-BE49-F238E27FC236}">
                <a16:creationId xmlns:a16="http://schemas.microsoft.com/office/drawing/2014/main" id="{5B24C963-4037-F198-7F67-9C881B2476EC}"/>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l="7586"/>
          <a:stretch/>
        </p:blipFill>
        <p:spPr bwMode="auto">
          <a:xfrm>
            <a:off x="20" y="10"/>
            <a:ext cx="8450297"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6D797FD-B737-80E0-FD2F-2E91E700820E}"/>
              </a:ext>
            </a:extLst>
          </p:cNvPr>
          <p:cNvSpPr>
            <a:spLocks noGrp="1"/>
          </p:cNvSpPr>
          <p:nvPr>
            <p:ph type="title"/>
          </p:nvPr>
        </p:nvSpPr>
        <p:spPr>
          <a:xfrm>
            <a:off x="838201" y="365125"/>
            <a:ext cx="5251316" cy="1627636"/>
          </a:xfrm>
        </p:spPr>
        <p:txBody>
          <a:bodyPr>
            <a:normAutofit/>
          </a:bodyPr>
          <a:lstStyle/>
          <a:p>
            <a:r>
              <a:rPr lang="en-US">
                <a:solidFill>
                  <a:srgbClr val="FFFFFF"/>
                </a:solidFill>
              </a:rPr>
              <a:t>Cold War</a:t>
            </a:r>
          </a:p>
        </p:txBody>
      </p:sp>
      <p:sp>
        <p:nvSpPr>
          <p:cNvPr id="3" name="Content Placeholder 2">
            <a:extLst>
              <a:ext uri="{FF2B5EF4-FFF2-40B4-BE49-F238E27FC236}">
                <a16:creationId xmlns:a16="http://schemas.microsoft.com/office/drawing/2014/main" id="{24889F5F-39CC-E33A-8001-C9C72A7B3B31}"/>
              </a:ext>
            </a:extLst>
          </p:cNvPr>
          <p:cNvSpPr>
            <a:spLocks noGrp="1"/>
          </p:cNvSpPr>
          <p:nvPr>
            <p:ph idx="1"/>
          </p:nvPr>
        </p:nvSpPr>
        <p:spPr>
          <a:xfrm>
            <a:off x="838200" y="2219785"/>
            <a:ext cx="4619621" cy="3957178"/>
          </a:xfrm>
        </p:spPr>
        <p:txBody>
          <a:bodyPr>
            <a:normAutofit/>
          </a:bodyPr>
          <a:lstStyle/>
          <a:p>
            <a:pPr marL="0" indent="0">
              <a:buNone/>
            </a:pPr>
            <a:r>
              <a:rPr lang="en-US" sz="1400">
                <a:solidFill>
                  <a:srgbClr val="FFFFFF"/>
                </a:solidFill>
              </a:rPr>
              <a:t>The Cold War was when nuclear warfare was at its peak. Espionage and information gathering was the main source of fighting. Nuclear weapons had finally been equipped with hardware that would automate detonation, balance levels of radioactive elements, and/or calculate distance for launch. Nuclear missiles were to be launched by submarine using sophisticated technology such as tracking devices and computers that calculated these large continental distances.</a:t>
            </a:r>
          </a:p>
          <a:p>
            <a:pPr marL="0" indent="0">
              <a:buNone/>
            </a:pPr>
            <a:r>
              <a:rPr lang="en-US" sz="1400">
                <a:solidFill>
                  <a:srgbClr val="FFFFFF"/>
                </a:solidFill>
              </a:rPr>
              <a:t>Satellites, a very complex machine that involves more hardware than any server I’ve seen, were utilized to expand upon surveillance and spying. </a:t>
            </a:r>
          </a:p>
          <a:p>
            <a:pPr marL="0" indent="0">
              <a:buNone/>
            </a:pPr>
            <a:r>
              <a:rPr lang="en-US" sz="1400">
                <a:solidFill>
                  <a:srgbClr val="FFFFFF"/>
                </a:solidFill>
              </a:rPr>
              <a:t>The era of espionage, as the Cold War is primarily known for, was vastly expanded upon. This allowed for more methods of encryption and decryption that massively improved upon since World War II.</a:t>
            </a:r>
          </a:p>
        </p:txBody>
      </p:sp>
      <p:pic>
        <p:nvPicPr>
          <p:cNvPr id="7172" name="Picture 4">
            <a:extLst>
              <a:ext uri="{FF2B5EF4-FFF2-40B4-BE49-F238E27FC236}">
                <a16:creationId xmlns:a16="http://schemas.microsoft.com/office/drawing/2014/main" id="{3770C95C-8B43-23AE-1FD1-473D4E93974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134" r="16221" b="2"/>
          <a:stretch/>
        </p:blipFill>
        <p:spPr bwMode="auto">
          <a:xfrm>
            <a:off x="6225997"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14205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87</TotalTime>
  <Words>1001</Words>
  <Application>Microsoft Office PowerPoint</Application>
  <PresentationFormat>Widescreen</PresentationFormat>
  <Paragraphs>86</Paragraphs>
  <Slides>12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Aptos Display</vt:lpstr>
      <vt:lpstr>Arial</vt:lpstr>
      <vt:lpstr>Calibri</vt:lpstr>
      <vt:lpstr>Office Theme</vt:lpstr>
      <vt:lpstr>Military Technology</vt:lpstr>
      <vt:lpstr>Importance</vt:lpstr>
      <vt:lpstr>Communication</vt:lpstr>
      <vt:lpstr>Precision Targeting</vt:lpstr>
      <vt:lpstr>Situational Awareness</vt:lpstr>
      <vt:lpstr>Cyberattack &amp; Defense</vt:lpstr>
      <vt:lpstr>Computational</vt:lpstr>
      <vt:lpstr>History of Technology in the Military</vt:lpstr>
      <vt:lpstr>Cold War</vt:lpstr>
      <vt:lpstr>Post-Cold War</vt:lpstr>
      <vt:lpstr>The Global War on Terror</vt:lpstr>
      <vt:lpstr>The Drone War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Military Technology</dc:title>
  <dc:creator>Valentino Paletta</dc:creator>
  <cp:lastModifiedBy>Valentino Paletta</cp:lastModifiedBy>
  <cp:revision>14</cp:revision>
  <dcterms:created xsi:type="dcterms:W3CDTF">2024-03-24T18:44:33Z</dcterms:created>
  <dcterms:modified xsi:type="dcterms:W3CDTF">2024-03-26T23:14:03Z</dcterms:modified>
</cp:coreProperties>
</file>

<file path=docProps/thumbnail.jpeg>
</file>